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2"/>
  </p:notesMasterIdLst>
  <p:handoutMasterIdLst>
    <p:handoutMasterId r:id="rId23"/>
  </p:handoutMasterIdLst>
  <p:sldIdLst>
    <p:sldId id="306" r:id="rId5"/>
    <p:sldId id="307" r:id="rId6"/>
    <p:sldId id="315" r:id="rId7"/>
    <p:sldId id="325" r:id="rId8"/>
    <p:sldId id="337" r:id="rId9"/>
    <p:sldId id="335" r:id="rId10"/>
    <p:sldId id="355" r:id="rId11"/>
    <p:sldId id="359" r:id="rId12"/>
    <p:sldId id="362" r:id="rId13"/>
    <p:sldId id="363" r:id="rId14"/>
    <p:sldId id="352" r:id="rId15"/>
    <p:sldId id="364" r:id="rId16"/>
    <p:sldId id="357" r:id="rId17"/>
    <p:sldId id="356" r:id="rId18"/>
    <p:sldId id="358" r:id="rId19"/>
    <p:sldId id="318" r:id="rId20"/>
    <p:sldId id="319" r:id="rId2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DF0B7-6534-4246-B363-5D6B5D345F2C}" v="774" dt="2023-03-31T17:44:01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A70EDB-4B36-4CA5-AB48-4ED7CCB71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98DCC-3E8D-4419-B930-82477F012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8DB3-0D29-4A43-857F-E099129922D1}" type="datetime1">
              <a:rPr lang="fr-FR" smtClean="0"/>
              <a:t>03/11/2023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11FE1-7A54-4024-AE57-E9290B12C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B134E4-1F26-4974-A60F-F29A4212D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5F8F-0F47-4F29-9881-7A839B3FA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12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E851-0615-4781-BC0D-A2E801150AE0}" type="datetime1">
              <a:rPr lang="fr-FR" smtClean="0"/>
              <a:pPr/>
              <a:t>03/11/2023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67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0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5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2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34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97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2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GLPI (inventaire, </a:t>
            </a:r>
            <a:r>
              <a:rPr lang="fr-FR" dirty="0" err="1"/>
              <a:t>ticketing</a:t>
            </a:r>
            <a:r>
              <a:rPr lang="fr-FR" dirty="0"/>
              <a:t>)</a:t>
            </a:r>
          </a:p>
          <a:p>
            <a:r>
              <a:rPr lang="fr-FR" dirty="0"/>
              <a:t>Fichiers partagés</a:t>
            </a:r>
          </a:p>
          <a:p>
            <a:r>
              <a:rPr lang="fr-FR" dirty="0"/>
              <a:t>Monitoring</a:t>
            </a:r>
          </a:p>
          <a:p>
            <a:r>
              <a:rPr lang="fr-FR" dirty="0"/>
              <a:t>Backups</a:t>
            </a:r>
          </a:p>
          <a:p>
            <a:r>
              <a:rPr lang="fr-FR" dirty="0"/>
              <a:t>Site web </a:t>
            </a:r>
            <a:r>
              <a:rPr lang="fr-FR" dirty="0" err="1"/>
              <a:t>parcus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30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2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3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7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9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’imag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777226F-5925-4618-8BDF-18769AFAF7B3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sme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Graphisme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77174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96FEC5-4D2B-4AB0-83AE-CD2544E21CED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A8302-72EC-414B-AF81-6145359C2ED2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662CE4-8D35-4578-A402-CBB749661BCE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1638A-A983-436B-8E81-31F525E98ADD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sme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Graphisme 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Graphisme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354FF8F-F1B0-4D7E-9D18-3AAD0008BD9F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68936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7426E1F9-32BE-4B1F-9519-349DF75B5D21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sme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9" name="Graphisme 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Graphisme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5" name="Graphisme 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Graphisme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sme 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 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au numéro de diapositive 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ABA1716-5EAC-4A80-BB2F-9553CCFA2C20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Graphisme 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sme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332C10-33F5-426B-A46D-410F6F774048}" type="datetime1">
              <a:rPr lang="fr-FR" noProof="0" smtClean="0"/>
              <a:t>03/11/2023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spc="400" dirty="0"/>
              <a:t>AP3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6866" y="4884682"/>
            <a:ext cx="2650068" cy="1197864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Emilien </a:t>
            </a:r>
            <a:r>
              <a:rPr lang="fr-FR" dirty="0" err="1"/>
              <a:t>Raclot</a:t>
            </a:r>
            <a:endParaRPr lang="fr-FR" dirty="0"/>
          </a:p>
          <a:p>
            <a:pPr algn="l" rtl="0"/>
            <a:r>
              <a:rPr lang="fr-FR" sz="2000" dirty="0" err="1">
                <a:solidFill>
                  <a:schemeClr val="bg1"/>
                </a:solidFill>
              </a:rPr>
              <a:t>Truttmann</a:t>
            </a:r>
            <a:r>
              <a:rPr lang="fr-FR" sz="2000" dirty="0">
                <a:solidFill>
                  <a:schemeClr val="bg1"/>
                </a:solidFill>
              </a:rPr>
              <a:t> Joshua</a:t>
            </a:r>
          </a:p>
          <a:p>
            <a:pPr algn="l" rtl="0"/>
            <a:r>
              <a:rPr lang="fr-FR" dirty="0"/>
              <a:t>Eymen Belhimer</a:t>
            </a:r>
            <a:endParaRPr lang="fr-FR" sz="2000" dirty="0">
              <a:solidFill>
                <a:schemeClr val="bg1"/>
              </a:solidFill>
            </a:endParaRPr>
          </a:p>
          <a:p>
            <a:pPr rtl="0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E932E0-0B9D-9685-EF23-2F16881398DF}"/>
              </a:ext>
            </a:extLst>
          </p:cNvPr>
          <p:cNvSpPr txBox="1"/>
          <p:nvPr/>
        </p:nvSpPr>
        <p:spPr>
          <a:xfrm>
            <a:off x="1477409" y="5114282"/>
            <a:ext cx="35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BTS SIO 2022 - 2024</a:t>
            </a:r>
          </a:p>
        </p:txBody>
      </p:sp>
      <p:pic>
        <p:nvPicPr>
          <p:cNvPr id="5" name="Picture 2" descr="CCI Campus - La formation qui vous ressemble">
            <a:extLst>
              <a:ext uri="{FF2B5EF4-FFF2-40B4-BE49-F238E27FC236}">
                <a16:creationId xmlns:a16="http://schemas.microsoft.com/office/drawing/2014/main" id="{C287553C-9A0A-D7F7-CEEE-078E1489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28" y="5975564"/>
            <a:ext cx="731660" cy="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64E9D7-ECBA-4B52-F734-B90A483D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4" y="5977268"/>
            <a:ext cx="574448" cy="5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A424836-D294-FBE4-14C2-AB1D4D33E8B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0609645-4993-A77F-0BA2-376EF7D25768}"/>
              </a:ext>
            </a:extLst>
          </p:cNvPr>
          <p:cNvSpPr/>
          <p:nvPr/>
        </p:nvSpPr>
        <p:spPr>
          <a:xfrm>
            <a:off x="2120006" y="1377487"/>
            <a:ext cx="7951985" cy="389873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</p:spPr>
        <p:txBody>
          <a:bodyPr rtlCol="0"/>
          <a:lstStyle/>
          <a:p>
            <a:pPr algn="ctr" rtl="0"/>
            <a:r>
              <a:rPr lang="fr-FR" dirty="0"/>
              <a:t>Notre choix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E1C90-BA4B-59C3-8447-358AA3D7B44F}"/>
              </a:ext>
            </a:extLst>
          </p:cNvPr>
          <p:cNvSpPr/>
          <p:nvPr/>
        </p:nvSpPr>
        <p:spPr>
          <a:xfrm>
            <a:off x="4363900" y="5186137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BCF786BB-9857-DE9D-477C-AEFD97336FBF}"/>
              </a:ext>
            </a:extLst>
          </p:cNvPr>
          <p:cNvSpPr txBox="1">
            <a:spLocks/>
          </p:cNvSpPr>
          <p:nvPr/>
        </p:nvSpPr>
        <p:spPr>
          <a:xfrm>
            <a:off x="2355273" y="1184514"/>
            <a:ext cx="8137236" cy="4176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Inclus dans </a:t>
            </a:r>
            <a:r>
              <a:rPr lang="fr-FR" dirty="0" err="1"/>
              <a:t>PfSense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Installation sur serveur</a:t>
            </a:r>
          </a:p>
          <a:p>
            <a:pPr marL="0" indent="0">
              <a:buNone/>
            </a:pPr>
            <a:r>
              <a:rPr lang="fr-FR" dirty="0"/>
              <a:t>- Flexibilité d’installations</a:t>
            </a:r>
          </a:p>
          <a:p>
            <a:pPr marL="0" indent="0">
              <a:buNone/>
            </a:pPr>
            <a:r>
              <a:rPr lang="fr-FR" dirty="0"/>
              <a:t>- Permet l’accès client à site + site à site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6204F6-AA38-C825-836F-1F642C96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82" y="5429811"/>
            <a:ext cx="5485234" cy="10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E7B7118-139F-410A-4804-23FC48EBA5BC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8A8C528-3159-4BC6-ED76-88671CF39DDB}"/>
              </a:ext>
            </a:extLst>
          </p:cNvPr>
          <p:cNvSpPr txBox="1">
            <a:spLocks/>
          </p:cNvSpPr>
          <p:nvPr/>
        </p:nvSpPr>
        <p:spPr>
          <a:xfrm>
            <a:off x="2943705" y="1108364"/>
            <a:ext cx="6000034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Windows server</a:t>
            </a:r>
          </a:p>
          <a:p>
            <a:r>
              <a:rPr lang="fr-FR" dirty="0" err="1"/>
              <a:t>TrueNAS</a:t>
            </a:r>
            <a:endParaRPr lang="fr-FR" dirty="0"/>
          </a:p>
          <a:p>
            <a:r>
              <a:rPr lang="fr-FR" dirty="0" err="1"/>
              <a:t>PfSense</a:t>
            </a:r>
            <a:endParaRPr lang="fr-FR" dirty="0"/>
          </a:p>
          <a:p>
            <a:endParaRPr lang="fr-FR" dirty="0"/>
          </a:p>
          <a:p>
            <a:r>
              <a:rPr lang="fr-FR" dirty="0"/>
              <a:t>Service DHCP/DNS</a:t>
            </a:r>
          </a:p>
          <a:p>
            <a:r>
              <a:rPr lang="fr-FR" dirty="0"/>
              <a:t>SSO avec AD</a:t>
            </a:r>
          </a:p>
          <a:p>
            <a:r>
              <a:rPr lang="fr-FR" dirty="0"/>
              <a:t>Partages de fichiers DFS-R</a:t>
            </a:r>
          </a:p>
          <a:p>
            <a:endParaRPr lang="fr-FR" dirty="0"/>
          </a:p>
          <a:p>
            <a:r>
              <a:rPr lang="fr-FR" dirty="0"/>
              <a:t>Redondance des services</a:t>
            </a:r>
          </a:p>
          <a:p>
            <a:r>
              <a:rPr lang="fr-FR" dirty="0"/>
              <a:t>Stockage sur NAS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FF0DA7-F5F8-7133-D6BA-C7CE169F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3" y="136525"/>
            <a:ext cx="8121574" cy="132556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serveurs</a:t>
            </a:r>
          </a:p>
        </p:txBody>
      </p:sp>
      <p:pic>
        <p:nvPicPr>
          <p:cNvPr id="12" name="Picture 14" descr="Windows 10 Help Forums">
            <a:extLst>
              <a:ext uri="{FF2B5EF4-FFF2-40B4-BE49-F238E27FC236}">
                <a16:creationId xmlns:a16="http://schemas.microsoft.com/office/drawing/2014/main" id="{778631E6-C313-07D7-C6AD-EAE1C61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1" y="551003"/>
            <a:ext cx="1299752" cy="12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cine DFS – Nicolas Giraud">
            <a:extLst>
              <a:ext uri="{FF2B5EF4-FFF2-40B4-BE49-F238E27FC236}">
                <a16:creationId xmlns:a16="http://schemas.microsoft.com/office/drawing/2014/main" id="{89B7F05F-96D3-C4BF-8600-2CEA78E8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12" y1="40183" x2="43512" y2="43151"/>
                        <a14:foregroundMark x1="40629" y1="19863" x2="44561" y2="20091"/>
                        <a14:foregroundMark x1="54915" y1="17580" x2="59633" y2="17808"/>
                        <a14:foregroundMark x1="30668" y1="65297" x2="30668" y2="65297"/>
                        <a14:foregroundMark x1="39843" y1="68721" x2="39843" y2="68721"/>
                        <a14:foregroundMark x1="42988" y1="67352" x2="42988" y2="67352"/>
                        <a14:foregroundMark x1="48755" y1="68037" x2="48755" y2="68037"/>
                        <a14:foregroundMark x1="60419" y1="67352" x2="60419" y2="67352"/>
                        <a14:foregroundMark x1="68283" y1="68265" x2="68283" y2="68265"/>
                        <a14:foregroundMark x1="57274" y1="84932" x2="57274" y2="84932"/>
                        <a14:foregroundMark x1="53080" y1="84932" x2="53080" y2="84932"/>
                        <a14:foregroundMark x1="46265" y1="87215" x2="46265" y2="87215"/>
                        <a14:foregroundMark x1="42595" y1="85616" x2="42595" y2="85616"/>
                        <a14:foregroundMark x1="39712" y1="85616" x2="39712" y2="85616"/>
                        <a14:foregroundMark x1="31586" y1="84247" x2="31586" y2="84247"/>
                        <a14:foregroundMark x1="39843" y1="63927" x2="39843" y2="63927"/>
                        <a14:foregroundMark x1="57143" y1="66895" x2="57143" y2="66895"/>
                        <a14:foregroundMark x1="63041" y1="68265" x2="63041" y2="68265"/>
                        <a14:foregroundMark x1="64744" y1="73744" x2="64744" y2="73744"/>
                        <a14:foregroundMark x1="56488" y1="84932" x2="56488" y2="84932"/>
                        <a14:foregroundMark x1="57405" y1="84932" x2="57405" y2="84932"/>
                        <a14:foregroundMark x1="52425" y1="83790" x2="52425" y2="83790"/>
                        <a14:backgroundMark x1="52556" y1="86301" x2="52556" y2="86301"/>
                        <a14:backgroundMark x1="38270" y1="85845" x2="38270" y2="85845"/>
                        <a14:backgroundMark x1="55439" y1="68493" x2="55439" y2="68493"/>
                        <a14:backgroundMark x1="55308" y1="68037" x2="56094" y2="69406"/>
                        <a14:backgroundMark x1="53080" y1="84932" x2="53080" y2="84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0" y="2276752"/>
            <a:ext cx="2487321" cy="14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Azure Active Directory (AAD)&quot; Icon - Download for free – Iconduck">
            <a:extLst>
              <a:ext uri="{FF2B5EF4-FFF2-40B4-BE49-F238E27FC236}">
                <a16:creationId xmlns:a16="http://schemas.microsoft.com/office/drawing/2014/main" id="{4C3154FE-EEE2-0091-BAA7-446EFD4B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0" y="3775439"/>
            <a:ext cx="1426270" cy="14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B879193-145F-2B93-4EF3-273833E991A2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TrueNAS - Welcome to the Open Source Storage Era">
            <a:extLst>
              <a:ext uri="{FF2B5EF4-FFF2-40B4-BE49-F238E27FC236}">
                <a16:creationId xmlns:a16="http://schemas.microsoft.com/office/drawing/2014/main" id="{BFF05463-ED9A-8EA3-A69D-73ACF862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0" y="5345425"/>
            <a:ext cx="11620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2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28600" y="207433"/>
            <a:ext cx="2450470" cy="65140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E5B12-4A9A-CC9E-93AA-102EBBCD9C04}"/>
              </a:ext>
            </a:extLst>
          </p:cNvPr>
          <p:cNvSpPr/>
          <p:nvPr/>
        </p:nvSpPr>
        <p:spPr>
          <a:xfrm>
            <a:off x="1226660" y="5169772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8A8C528-3159-4BC6-ED76-88671CF39DDB}"/>
              </a:ext>
            </a:extLst>
          </p:cNvPr>
          <p:cNvSpPr txBox="1">
            <a:spLocks/>
          </p:cNvSpPr>
          <p:nvPr/>
        </p:nvSpPr>
        <p:spPr>
          <a:xfrm>
            <a:off x="2943704" y="1136073"/>
            <a:ext cx="8410095" cy="5585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Chiffrement des disques</a:t>
            </a:r>
          </a:p>
          <a:p>
            <a:r>
              <a:rPr lang="fr-FR" dirty="0"/>
              <a:t>GPO (Bloquer USB)</a:t>
            </a:r>
          </a:p>
          <a:p>
            <a:r>
              <a:rPr lang="fr-FR" dirty="0"/>
              <a:t>Pare-feu (routeur)</a:t>
            </a:r>
          </a:p>
          <a:p>
            <a:r>
              <a:rPr lang="fr-FR" dirty="0"/>
              <a:t>VPN </a:t>
            </a:r>
            <a:r>
              <a:rPr lang="fr-FR" dirty="0" err="1"/>
              <a:t>inter-site</a:t>
            </a:r>
            <a:endParaRPr lang="fr-FR" dirty="0"/>
          </a:p>
          <a:p>
            <a:endParaRPr lang="fr-FR" dirty="0"/>
          </a:p>
          <a:p>
            <a:r>
              <a:rPr lang="fr-FR" dirty="0"/>
              <a:t>Backups quotidiennes</a:t>
            </a:r>
          </a:p>
          <a:p>
            <a:endParaRPr lang="fr-FR" dirty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 descr="icône de cryptage des données 2205972 Art vectoriel chez ...">
            <a:extLst>
              <a:ext uri="{FF2B5EF4-FFF2-40B4-BE49-F238E27FC236}">
                <a16:creationId xmlns:a16="http://schemas.microsoft.com/office/drawing/2014/main" id="{75794B85-E232-11B8-866E-3731740C0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9027" r="9158" b="18820"/>
          <a:stretch/>
        </p:blipFill>
        <p:spPr bwMode="auto">
          <a:xfrm>
            <a:off x="711201" y="543493"/>
            <a:ext cx="1440096" cy="10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ckup Logo Images – Browse 11,979 Stock Photos, Vectors ...">
            <a:extLst>
              <a:ext uri="{FF2B5EF4-FFF2-40B4-BE49-F238E27FC236}">
                <a16:creationId xmlns:a16="http://schemas.microsoft.com/office/drawing/2014/main" id="{10F0C3EC-613D-BE90-3961-C61F4735E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27037" r="20102" b="27441"/>
          <a:stretch/>
        </p:blipFill>
        <p:spPr bwMode="auto">
          <a:xfrm>
            <a:off x="401394" y="1795704"/>
            <a:ext cx="2059710" cy="15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FF0DA7-F5F8-7133-D6BA-C7CE169F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3" y="136525"/>
            <a:ext cx="8121574" cy="132556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Sécurité</a:t>
            </a:r>
          </a:p>
        </p:txBody>
      </p:sp>
      <p:pic>
        <p:nvPicPr>
          <p:cNvPr id="5" name="Picture 4" descr="Group Policy Objects (GPO) - NetworkCorp">
            <a:extLst>
              <a:ext uri="{FF2B5EF4-FFF2-40B4-BE49-F238E27FC236}">
                <a16:creationId xmlns:a16="http://schemas.microsoft.com/office/drawing/2014/main" id="{2FA0C963-6E7F-5F0D-7AB7-725656FBF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3334" r="10670" b="16249"/>
          <a:stretch/>
        </p:blipFill>
        <p:spPr bwMode="auto">
          <a:xfrm>
            <a:off x="401394" y="3364703"/>
            <a:ext cx="2145798" cy="10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penVPN Connect – OpenVPN App – Applications sur Google Play">
            <a:extLst>
              <a:ext uri="{FF2B5EF4-FFF2-40B4-BE49-F238E27FC236}">
                <a16:creationId xmlns:a16="http://schemas.microsoft.com/office/drawing/2014/main" id="{3CED5E56-5374-88D9-DE4C-4B75F94E0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6766"/>
          <a:stretch/>
        </p:blipFill>
        <p:spPr bwMode="auto">
          <a:xfrm>
            <a:off x="740002" y="4729018"/>
            <a:ext cx="1468582" cy="15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AAB7B31-FA4B-A1B7-A4C5-106C6040BCF7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7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11793409" cy="99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Serveurs dédiés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B5EC33-CCE1-AD15-D5E8-2C092B25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1000125"/>
            <a:ext cx="7105650" cy="485775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2786522-375B-BE08-252B-05577529AF94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15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11793409" cy="99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Budget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9BDDB9C-DB2F-6D9E-638E-6F4350FBAD66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03B012-67F3-D3B9-0B16-5D82D479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225" y="6143625"/>
            <a:ext cx="1743075" cy="7143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12E9A1-4AB9-2348-8B42-91D35176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82" y="809625"/>
            <a:ext cx="8027843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79990"/>
            <a:ext cx="1179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Salles de classe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692AB5-C2A7-F01A-BED3-E8B1B4A8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32" b="92550" l="16946" r="82309">
                        <a14:foregroundMark x1="20205" y1="83609" x2="27467" y2="24503"/>
                        <a14:foregroundMark x1="27467" y1="24503" x2="36034" y2="21192"/>
                        <a14:foregroundMark x1="36034" y1="21192" x2="55959" y2="22185"/>
                        <a14:foregroundMark x1="55959" y1="22185" x2="66667" y2="22185"/>
                        <a14:foregroundMark x1="66667" y1="22185" x2="72439" y2="24834"/>
                        <a14:foregroundMark x1="72439" y1="24834" x2="74953" y2="35596"/>
                        <a14:foregroundMark x1="74953" y1="35596" x2="76536" y2="84106"/>
                        <a14:foregroundMark x1="76536" y1="84106" x2="26629" y2="87914"/>
                        <a14:foregroundMark x1="28957" y1="88411" x2="75885" y2="92715"/>
                        <a14:foregroundMark x1="71415" y1="89073" x2="79981" y2="86921"/>
                        <a14:foregroundMark x1="79981" y1="86921" x2="79981" y2="86921"/>
                        <a14:foregroundMark x1="79143" y1="88411" x2="79981" y2="75662"/>
                        <a14:foregroundMark x1="81844" y1="75166" x2="82309" y2="82616"/>
                        <a14:foregroundMark x1="82309" y1="77483" x2="82495" y2="70695"/>
                        <a14:foregroundMark x1="77281" y1="38742" x2="78492" y2="46689"/>
                        <a14:foregroundMark x1="78305" y1="42881" x2="80168" y2="58775"/>
                        <a14:foregroundMark x1="52421" y1="19040" x2="36127" y2="17881"/>
                        <a14:foregroundMark x1="36406" y1="17384" x2="66108" y2="15232"/>
                        <a14:foregroundMark x1="66108" y1="15232" x2="68436" y2="15397"/>
                        <a14:foregroundMark x1="18529" y1="78974" x2="16946" y2="84603"/>
                        <a14:foregroundMark x1="21322" y1="91722" x2="32216" y2="88079"/>
                        <a14:foregroundMark x1="29050" y1="88411" x2="24674" y2="87086"/>
                        <a14:foregroundMark x1="21788" y1="49007" x2="21974" y2="44205"/>
                        <a14:foregroundMark x1="22253" y1="37086" x2="21229" y2="49007"/>
                        <a14:foregroundMark x1="21229" y1="49007" x2="19926" y2="52649"/>
                      </a14:backgroundRemoval>
                    </a14:imgEffect>
                  </a14:imgLayer>
                </a14:imgProps>
              </a:ext>
            </a:extLst>
          </a:blip>
          <a:srcRect l="14443" t="8275" r="14049"/>
          <a:stretch/>
        </p:blipFill>
        <p:spPr>
          <a:xfrm>
            <a:off x="2208362" y="1242205"/>
            <a:ext cx="7315200" cy="527701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527A72A-DFC4-432C-CD87-96F489D38863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4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isco Packet Tracer Training - Hurbad">
            <a:extLst>
              <a:ext uri="{FF2B5EF4-FFF2-40B4-BE49-F238E27FC236}">
                <a16:creationId xmlns:a16="http://schemas.microsoft.com/office/drawing/2014/main" id="{5222AC39-44B9-A2D2-65D3-ACA6845D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103178"/>
            <a:ext cx="3819525" cy="4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F7AEA02-8041-418B-B470-38CDF9E57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585"/>
            <a:ext cx="9144000" cy="1922665"/>
          </a:xfrm>
        </p:spPr>
        <p:txBody>
          <a:bodyPr rtlCol="0">
            <a:normAutofit/>
          </a:bodyPr>
          <a:lstStyle/>
          <a:p>
            <a:pPr rtl="0"/>
            <a:r>
              <a:rPr lang="fr-FR" spc="400" dirty="0">
                <a:latin typeface="+mn-lt"/>
              </a:rPr>
              <a:t>Cisco </a:t>
            </a:r>
            <a:r>
              <a:rPr lang="fr-FR" spc="400" dirty="0" err="1">
                <a:latin typeface="+mn-lt"/>
              </a:rPr>
              <a:t>packet</a:t>
            </a:r>
            <a:r>
              <a:rPr lang="fr-FR" spc="400" dirty="0">
                <a:latin typeface="+mn-lt"/>
              </a:rPr>
              <a:t> tracer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FCE3EAB-EC70-73EA-3C17-8D194D3AEDE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9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crosoft Project — Wikipédia">
            <a:extLst>
              <a:ext uri="{FF2B5EF4-FFF2-40B4-BE49-F238E27FC236}">
                <a16:creationId xmlns:a16="http://schemas.microsoft.com/office/drawing/2014/main" id="{1BCEC2F8-EBF5-5526-F4AA-1588A7E4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4" y="2447925"/>
            <a:ext cx="3850331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DBFB9BA-7A1C-051A-D164-8E62F25EC128}"/>
              </a:ext>
            </a:extLst>
          </p:cNvPr>
          <p:cNvSpPr txBox="1">
            <a:spLocks/>
          </p:cNvSpPr>
          <p:nvPr/>
        </p:nvSpPr>
        <p:spPr>
          <a:xfrm>
            <a:off x="1524000" y="77585"/>
            <a:ext cx="9144000" cy="16126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pc="400" dirty="0"/>
              <a:t>Présentation du Gantt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03E42F-37DD-854A-ABE5-E72CA6E0BA46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9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D90AA95-CBDA-5360-75A1-7FFAEEC90B01}"/>
              </a:ext>
            </a:extLst>
          </p:cNvPr>
          <p:cNvSpPr/>
          <p:nvPr/>
        </p:nvSpPr>
        <p:spPr>
          <a:xfrm>
            <a:off x="2120007" y="1007852"/>
            <a:ext cx="7951985" cy="58501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0"/>
            <a:ext cx="11468269" cy="1007851"/>
          </a:xfrm>
        </p:spPr>
        <p:txBody>
          <a:bodyPr rtlCol="0"/>
          <a:lstStyle/>
          <a:p>
            <a:pPr algn="ctr" rtl="0"/>
            <a:r>
              <a:rPr lang="fr-FR" b="1" cap="all" spc="400" dirty="0">
                <a:solidFill>
                  <a:schemeClr val="bg1"/>
                </a:solidFill>
                <a:latin typeface="+mn-lt"/>
              </a:rPr>
              <a:t>Ordre du jour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3148" y="1163782"/>
            <a:ext cx="6673434" cy="5394036"/>
          </a:xfrm>
        </p:spPr>
        <p:txBody>
          <a:bodyPr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1 – Contexte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2 – Cahier des charges</a:t>
            </a:r>
          </a:p>
          <a:p>
            <a:pPr algn="l" rtl="0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3 – Solutions matérielles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4 – </a:t>
            </a:r>
            <a:r>
              <a:rPr lang="fr-FR" sz="2400" dirty="0" err="1">
                <a:solidFill>
                  <a:schemeClr val="tx1"/>
                </a:solidFill>
              </a:rPr>
              <a:t>Vlans</a:t>
            </a:r>
            <a:endParaRPr lang="fr-FR" sz="24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5 – Schémas réseau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6 – Budget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7 – Etude VPN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8 – Réponse au cahier des charges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9 – Salle de classe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10 – Schéma </a:t>
            </a:r>
            <a:r>
              <a:rPr lang="fr-FR" sz="2400" dirty="0" err="1">
                <a:solidFill>
                  <a:schemeClr val="tx1"/>
                </a:solidFill>
              </a:rPr>
              <a:t>Packet</a:t>
            </a:r>
            <a:r>
              <a:rPr lang="fr-FR" sz="2400" dirty="0">
                <a:solidFill>
                  <a:schemeClr val="tx1"/>
                </a:solidFill>
              </a:rPr>
              <a:t> Tracer</a:t>
            </a:r>
          </a:p>
          <a:p>
            <a:pPr algn="l">
              <a:lnSpc>
                <a:spcPct val="100000"/>
              </a:lnSpc>
            </a:pPr>
            <a:r>
              <a:rPr lang="fr-FR" sz="2400" dirty="0">
                <a:solidFill>
                  <a:schemeClr val="tx1"/>
                </a:solidFill>
              </a:rPr>
              <a:t>11 – Diagramme de Gantt</a:t>
            </a:r>
            <a:endParaRPr lang="fr-FR" sz="2400" dirty="0">
              <a:solidFill>
                <a:schemeClr val="bg1"/>
              </a:solidFill>
            </a:endParaRPr>
          </a:p>
          <a:p>
            <a:pPr algn="r" rtl="0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92FE5F5-B08B-EF1E-B6C7-611C3F4056D5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D41A52-23F4-DEE6-C2C5-D461C0C5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FR" noProof="0" smtClean="0"/>
              <a:pPr rtl="0">
                <a:spcAft>
                  <a:spcPts val="600"/>
                </a:spcAft>
              </a:pPr>
              <a:t>3</a:t>
            </a:fld>
            <a:endParaRPr lang="fr-FR" noProof="0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355D7BE9-0ECD-2811-28CA-023A5E663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3091" y="1934604"/>
            <a:ext cx="4322618" cy="3118104"/>
          </a:xfrm>
        </p:spPr>
        <p:txBody>
          <a:bodyPr rtlCol="0">
            <a:noAutofit/>
          </a:bodyPr>
          <a:lstStyle/>
          <a:p>
            <a:pPr algn="l" rtl="0"/>
            <a:r>
              <a:rPr lang="fr-FR" sz="2800" dirty="0"/>
              <a:t>Créations 2 sections</a:t>
            </a:r>
          </a:p>
          <a:p>
            <a:pPr algn="l" rtl="0"/>
            <a:endParaRPr lang="fr-FR" sz="2800" dirty="0"/>
          </a:p>
          <a:p>
            <a:pPr algn="l" rtl="0"/>
            <a:r>
              <a:rPr lang="fr-FR" sz="2800" dirty="0"/>
              <a:t>Deux villes</a:t>
            </a:r>
          </a:p>
          <a:p>
            <a:pPr algn="l" rtl="0"/>
            <a:endParaRPr lang="fr-FR" sz="2800" dirty="0"/>
          </a:p>
          <a:p>
            <a:pPr algn="l" rtl="0"/>
            <a:r>
              <a:rPr lang="fr-FR" sz="2800" dirty="0"/>
              <a:t>Inter-</a:t>
            </a:r>
            <a:r>
              <a:rPr lang="fr-FR" sz="2800" dirty="0" err="1"/>
              <a:t>connection</a:t>
            </a:r>
            <a:endParaRPr lang="fr-FR" sz="2800" dirty="0"/>
          </a:p>
          <a:p>
            <a:pPr algn="l" rtl="0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12B79CC2-0B04-FBC5-2AB8-50D41AA6D44F}"/>
              </a:ext>
            </a:extLst>
          </p:cNvPr>
          <p:cNvSpPr txBox="1">
            <a:spLocks/>
          </p:cNvSpPr>
          <p:nvPr/>
        </p:nvSpPr>
        <p:spPr>
          <a:xfrm>
            <a:off x="5693664" y="157861"/>
            <a:ext cx="5833872" cy="1509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+mn-lt"/>
              </a:rPr>
              <a:t>Contexte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2F7D43A-FCE6-C3FC-A459-F88811BA1921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CI Campus Strasbourg - Location de salles - Alsace Congrès | Alsace Congrès">
            <a:extLst>
              <a:ext uri="{FF2B5EF4-FFF2-40B4-BE49-F238E27FC236}">
                <a16:creationId xmlns:a16="http://schemas.microsoft.com/office/drawing/2014/main" id="{2D99CE2E-E371-ADD4-342E-0FB29E88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5" y="1525203"/>
            <a:ext cx="4671382" cy="311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81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61E23D9-01E2-0361-4C1F-A5B5986ED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6081" y="1690255"/>
            <a:ext cx="5692726" cy="50312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Création salles informatiques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Pc portables attitrés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SSO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Stockage et partage de données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Liaison inter-sites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Redondance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Sécurité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VPN/Pare-feu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Budget : 100 000€ HT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sv-S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2B86E-5258-12D0-062A-EE0282C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fr-FR" noProof="0" smtClean="0"/>
              <a:pPr rtl="0"/>
              <a:t>4</a:t>
            </a:fld>
            <a:endParaRPr lang="fr-FR" noProof="0"/>
          </a:p>
        </p:txBody>
      </p:sp>
      <p:pic>
        <p:nvPicPr>
          <p:cNvPr id="1026" name="Picture 2" descr="Axis Solutions - Quel serveur choisir pour mon entreprise ?">
            <a:extLst>
              <a:ext uri="{FF2B5EF4-FFF2-40B4-BE49-F238E27FC236}">
                <a16:creationId xmlns:a16="http://schemas.microsoft.com/office/drawing/2014/main" id="{42EC26F0-D243-EAA8-D5F5-A62DE0232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24675"/>
          <a:stretch/>
        </p:blipFill>
        <p:spPr bwMode="auto">
          <a:xfrm>
            <a:off x="387875" y="841248"/>
            <a:ext cx="5092558" cy="51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7029D87-B420-4F57-A311-099048C516E0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3F36C78-DEAE-8AD4-2449-B64C11EA22DF}"/>
              </a:ext>
            </a:extLst>
          </p:cNvPr>
          <p:cNvSpPr txBox="1">
            <a:spLocks/>
          </p:cNvSpPr>
          <p:nvPr/>
        </p:nvSpPr>
        <p:spPr>
          <a:xfrm>
            <a:off x="5881426" y="136525"/>
            <a:ext cx="6310573" cy="1470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None/>
              <a:defRPr sz="36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100" b="1" dirty="0"/>
              <a:t>CAHIER DES CHARGES</a:t>
            </a:r>
          </a:p>
        </p:txBody>
      </p:sp>
    </p:spTree>
    <p:extLst>
      <p:ext uri="{BB962C8B-B14F-4D97-AF65-F5344CB8AC3E}">
        <p14:creationId xmlns:p14="http://schemas.microsoft.com/office/powerpoint/2010/main" val="35075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419577E-BF44-F49F-AC12-05E62B730D18}"/>
              </a:ext>
            </a:extLst>
          </p:cNvPr>
          <p:cNvSpPr/>
          <p:nvPr/>
        </p:nvSpPr>
        <p:spPr>
          <a:xfrm>
            <a:off x="228600" y="2548808"/>
            <a:ext cx="11811000" cy="28681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Solutions Matérielles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5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CE2A4EB-C16E-24D4-D064-5065EE1D1C34}"/>
              </a:ext>
            </a:extLst>
          </p:cNvPr>
          <p:cNvGrpSpPr/>
          <p:nvPr/>
        </p:nvGrpSpPr>
        <p:grpSpPr>
          <a:xfrm>
            <a:off x="369253" y="4557251"/>
            <a:ext cx="2600560" cy="1469798"/>
            <a:chOff x="2624" y="3081438"/>
            <a:chExt cx="2600560" cy="14697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6E5B12-4A9A-CC9E-93AA-102EBBCD9C04}"/>
                </a:ext>
              </a:extLst>
            </p:cNvPr>
            <p:cNvSpPr/>
            <p:nvPr/>
          </p:nvSpPr>
          <p:spPr>
            <a:xfrm>
              <a:off x="2624" y="3081438"/>
              <a:ext cx="2379213" cy="48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7B8548F-D7A6-A2E9-1792-72BAFB346AD4}"/>
                </a:ext>
              </a:extLst>
            </p:cNvPr>
            <p:cNvSpPr txBox="1"/>
            <p:nvPr/>
          </p:nvSpPr>
          <p:spPr>
            <a:xfrm>
              <a:off x="223971" y="4063887"/>
              <a:ext cx="2379213" cy="48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 spc="20">
                  <a:latin typeface="+mj-lt"/>
                </a:defRPr>
              </a:pPr>
              <a:r>
                <a:rPr lang="fr-FR" sz="3200" kern="1200" noProof="0" dirty="0">
                  <a:solidFill>
                    <a:schemeClr val="bg1"/>
                  </a:solidFill>
                </a:rPr>
                <a:t>Serveurs dédiés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FAEB5-C80C-5ABF-E8FC-4C56126E6EA8}"/>
              </a:ext>
            </a:extLst>
          </p:cNvPr>
          <p:cNvSpPr txBox="1"/>
          <p:nvPr/>
        </p:nvSpPr>
        <p:spPr>
          <a:xfrm>
            <a:off x="3201754" y="5539701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Routeurs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A753F4-98C3-EDC3-23CB-268222C501E9}"/>
              </a:ext>
            </a:extLst>
          </p:cNvPr>
          <p:cNvSpPr txBox="1"/>
          <p:nvPr/>
        </p:nvSpPr>
        <p:spPr>
          <a:xfrm>
            <a:off x="7451248" y="5572460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>
                <a:solidFill>
                  <a:schemeClr val="bg1"/>
                </a:solidFill>
              </a:rPr>
              <a:t>Bornes </a:t>
            </a:r>
            <a:br>
              <a:rPr lang="fr-FR" sz="3200" kern="1200" noProof="0" dirty="0">
                <a:solidFill>
                  <a:schemeClr val="bg1"/>
                </a:solidFill>
              </a:rPr>
            </a:br>
            <a:r>
              <a:rPr lang="fr-FR" sz="3200" kern="1200" noProof="0" dirty="0">
                <a:solidFill>
                  <a:schemeClr val="bg1"/>
                </a:solidFill>
              </a:rPr>
              <a:t>wifi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4F49A3-EB78-3409-86DC-526D54E9B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5561"/>
          <a:stretch/>
        </p:blipFill>
        <p:spPr bwMode="auto">
          <a:xfrm>
            <a:off x="1015071" y="2840438"/>
            <a:ext cx="1588510" cy="23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uteurs d'entreprise Huawei AR2200 Series - Produits Huawei">
            <a:extLst>
              <a:ext uri="{FF2B5EF4-FFF2-40B4-BE49-F238E27FC236}">
                <a16:creationId xmlns:a16="http://schemas.microsoft.com/office/drawing/2014/main" id="{2659DA16-7BE5-247C-DD0E-C42B2354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01" y="3758748"/>
            <a:ext cx="2614994" cy="19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3A1858-369B-4706-0139-201990ECF7F8}"/>
              </a:ext>
            </a:extLst>
          </p:cNvPr>
          <p:cNvSpPr txBox="1"/>
          <p:nvPr/>
        </p:nvSpPr>
        <p:spPr>
          <a:xfrm>
            <a:off x="5659047" y="5571905"/>
            <a:ext cx="1945480" cy="9102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kern="1200" noProof="0" dirty="0" err="1">
                <a:solidFill>
                  <a:schemeClr val="bg1"/>
                </a:solidFill>
              </a:rPr>
              <a:t>Switchs</a:t>
            </a:r>
            <a:endParaRPr lang="fr-FR" sz="3200" kern="1200" noProof="0" dirty="0">
              <a:solidFill>
                <a:schemeClr val="bg1"/>
              </a:solidFill>
            </a:endParaRPr>
          </a:p>
        </p:txBody>
      </p:sp>
      <p:pic>
        <p:nvPicPr>
          <p:cNvPr id="7" name="Picture 4" descr="Routeur à services intégrés Cisco 2911 - Cisco">
            <a:extLst>
              <a:ext uri="{FF2B5EF4-FFF2-40B4-BE49-F238E27FC236}">
                <a16:creationId xmlns:a16="http://schemas.microsoft.com/office/drawing/2014/main" id="{97D2E511-A845-5E58-B822-84BB9B4F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64" y="4508677"/>
            <a:ext cx="2165279" cy="6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rne wifi CISCO WAP150 bibande sans fil AC/N - Signal.fr">
            <a:extLst>
              <a:ext uri="{FF2B5EF4-FFF2-40B4-BE49-F238E27FC236}">
                <a16:creationId xmlns:a16="http://schemas.microsoft.com/office/drawing/2014/main" id="{3EA20C3C-A135-6DD1-9E06-A35F35C1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58" y="4352761"/>
            <a:ext cx="1530084" cy="10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novo 82TT00AHFR - PC portable Lenovo - grosbill-pro.com">
            <a:extLst>
              <a:ext uri="{FF2B5EF4-FFF2-40B4-BE49-F238E27FC236}">
                <a16:creationId xmlns:a16="http://schemas.microsoft.com/office/drawing/2014/main" id="{5EB9D3E5-5181-69BD-6E17-CACFF388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93" y="4144049"/>
            <a:ext cx="1722014" cy="12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E6E35DC-F3A3-E175-26C0-65B292FE83A4}"/>
              </a:ext>
            </a:extLst>
          </p:cNvPr>
          <p:cNvSpPr txBox="1"/>
          <p:nvPr/>
        </p:nvSpPr>
        <p:spPr>
          <a:xfrm>
            <a:off x="9474808" y="5571905"/>
            <a:ext cx="2379213" cy="487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 spc="20">
                <a:latin typeface="+mj-lt"/>
              </a:defRPr>
            </a:pPr>
            <a:r>
              <a:rPr lang="fr-FR" sz="3200" dirty="0">
                <a:solidFill>
                  <a:schemeClr val="bg1"/>
                </a:solidFill>
              </a:rPr>
              <a:t>PC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kern="1200" noProof="0" dirty="0">
                <a:solidFill>
                  <a:schemeClr val="bg1"/>
                </a:solidFill>
              </a:rPr>
              <a:t>Portables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4E79830-CB17-290E-1551-07E4E111D7E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0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79990"/>
            <a:ext cx="1179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Plan d’adressage des </a:t>
            </a:r>
            <a:r>
              <a:rPr lang="fr-FR" sz="5400" dirty="0" err="1"/>
              <a:t>Vlans</a:t>
            </a:r>
            <a:endParaRPr lang="fr-FR" sz="54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D560523-9635-C95E-9EE1-6A81985F6A21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938238-7A6C-FEC5-3FDE-E783C2FC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42" y="1076264"/>
            <a:ext cx="6876915" cy="57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9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75561-A762-4D7E-0EA0-D92BE5C9CCCD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11793409" cy="140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Schémas réseau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F82EED-D764-163D-B577-FDD305C9BF5B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D83E0A-8BE6-69BA-AB60-EBA0B4B4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1" y="1019605"/>
            <a:ext cx="10436338" cy="58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7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2068EC8-6EAA-CA2D-6B83-DF7BD6B6BE24}"/>
              </a:ext>
            </a:extLst>
          </p:cNvPr>
          <p:cNvSpPr/>
          <p:nvPr/>
        </p:nvSpPr>
        <p:spPr>
          <a:xfrm>
            <a:off x="211314" y="1462088"/>
            <a:ext cx="5543533" cy="389873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Etude VPN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E1C90-BA4B-59C3-8447-358AA3D7B44F}"/>
              </a:ext>
            </a:extLst>
          </p:cNvPr>
          <p:cNvSpPr/>
          <p:nvPr/>
        </p:nvSpPr>
        <p:spPr>
          <a:xfrm>
            <a:off x="4363900" y="5186137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1C6F0-A0EA-94EA-98C7-8D29CB9B5526}"/>
              </a:ext>
            </a:extLst>
          </p:cNvPr>
          <p:cNvSpPr/>
          <p:nvPr/>
        </p:nvSpPr>
        <p:spPr>
          <a:xfrm>
            <a:off x="6809246" y="1373437"/>
            <a:ext cx="5154154" cy="389873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C2FD0EE2-AA52-F79F-E449-B602E20883F7}"/>
              </a:ext>
            </a:extLst>
          </p:cNvPr>
          <p:cNvSpPr/>
          <p:nvPr/>
        </p:nvSpPr>
        <p:spPr>
          <a:xfrm>
            <a:off x="5483079" y="601893"/>
            <a:ext cx="1383702" cy="1224416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06555488-B60E-35C9-7042-7F9AFCAE5BE5}"/>
              </a:ext>
            </a:extLst>
          </p:cNvPr>
          <p:cNvSpPr txBox="1">
            <a:spLocks/>
          </p:cNvSpPr>
          <p:nvPr/>
        </p:nvSpPr>
        <p:spPr>
          <a:xfrm>
            <a:off x="211315" y="1557393"/>
            <a:ext cx="5619034" cy="3074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Protocol couche 4-&gt;7 (Logiciel)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Facilité de configuration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Flexibilité d’installation côté serveur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A4546E4-336C-A1EC-F2A7-76B64743074A}"/>
              </a:ext>
            </a:extLst>
          </p:cNvPr>
          <p:cNvSpPr txBox="1">
            <a:spLocks/>
          </p:cNvSpPr>
          <p:nvPr/>
        </p:nvSpPr>
        <p:spPr>
          <a:xfrm>
            <a:off x="7102699" y="1557393"/>
            <a:ext cx="4877986" cy="3074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Protocol couche 3 (réseau)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Performance de connexions inchangées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Compatibilité native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7D7658-870E-BD6B-D20A-7E7B91DF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3" y="5483859"/>
            <a:ext cx="3003974" cy="5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eeping Security Technology Connected and Data Protected Even During  Outages - Opengear">
            <a:extLst>
              <a:ext uri="{FF2B5EF4-FFF2-40B4-BE49-F238E27FC236}">
                <a16:creationId xmlns:a16="http://schemas.microsoft.com/office/drawing/2014/main" id="{79C39ABA-C902-E98E-A083-A7BCDE8E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13" y="5391677"/>
            <a:ext cx="2064174" cy="5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88E9BAB-747E-6234-289C-E541B436FA29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7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0609645-4993-A77F-0BA2-376EF7D25768}"/>
              </a:ext>
            </a:extLst>
          </p:cNvPr>
          <p:cNvSpPr/>
          <p:nvPr/>
        </p:nvSpPr>
        <p:spPr>
          <a:xfrm>
            <a:off x="228600" y="1462088"/>
            <a:ext cx="5369560" cy="389873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332664D-D722-76D8-701F-DC367F30059D}"/>
              </a:ext>
            </a:extLst>
          </p:cNvPr>
          <p:cNvSpPr/>
          <p:nvPr/>
        </p:nvSpPr>
        <p:spPr>
          <a:xfrm>
            <a:off x="6743113" y="1462088"/>
            <a:ext cx="5154154" cy="389873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5" y="136525"/>
            <a:ext cx="10771632" cy="1325563"/>
          </a:xfrm>
        </p:spPr>
        <p:txBody>
          <a:bodyPr rtlCol="0"/>
          <a:lstStyle/>
          <a:p>
            <a:pPr rtl="0"/>
            <a:r>
              <a:rPr lang="fr-FR" dirty="0"/>
              <a:t>Etude VPN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E1C90-BA4B-59C3-8447-358AA3D7B44F}"/>
              </a:ext>
            </a:extLst>
          </p:cNvPr>
          <p:cNvSpPr/>
          <p:nvPr/>
        </p:nvSpPr>
        <p:spPr>
          <a:xfrm>
            <a:off x="4363900" y="5186137"/>
            <a:ext cx="2379213" cy="487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A4546E4-336C-A1EC-F2A7-76B64743074A}"/>
              </a:ext>
            </a:extLst>
          </p:cNvPr>
          <p:cNvSpPr txBox="1">
            <a:spLocks/>
          </p:cNvSpPr>
          <p:nvPr/>
        </p:nvSpPr>
        <p:spPr>
          <a:xfrm>
            <a:off x="6894853" y="1462088"/>
            <a:ext cx="5002415" cy="37240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Moins flexible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Moins complet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Complexité d’installation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Vitesses de connexion réduites si couplé à un autre VPN</a:t>
            </a:r>
          </a:p>
        </p:txBody>
      </p:sp>
      <p:sp>
        <p:nvSpPr>
          <p:cNvPr id="4" name="Signe Moins 3">
            <a:extLst>
              <a:ext uri="{FF2B5EF4-FFF2-40B4-BE49-F238E27FC236}">
                <a16:creationId xmlns:a16="http://schemas.microsoft.com/office/drawing/2014/main" id="{3E369DEC-75DB-D77A-0C63-965616DE8940}"/>
              </a:ext>
            </a:extLst>
          </p:cNvPr>
          <p:cNvSpPr/>
          <p:nvPr/>
        </p:nvSpPr>
        <p:spPr>
          <a:xfrm>
            <a:off x="5529886" y="599483"/>
            <a:ext cx="1364966" cy="1325562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BCF786BB-9857-DE9D-477C-AEFD97336FBF}"/>
              </a:ext>
            </a:extLst>
          </p:cNvPr>
          <p:cNvSpPr txBox="1">
            <a:spLocks/>
          </p:cNvSpPr>
          <p:nvPr/>
        </p:nvSpPr>
        <p:spPr>
          <a:xfrm>
            <a:off x="314815" y="1650906"/>
            <a:ext cx="5283345" cy="31500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Vitesses de connexion légèrement réduites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- Nécessite une application sur chaque poste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6204F6-AA38-C825-836F-1F642C96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3" y="5483859"/>
            <a:ext cx="3003974" cy="5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eeping Security Technology Connected and Data Protected Even During  Outages - Opengear">
            <a:extLst>
              <a:ext uri="{FF2B5EF4-FFF2-40B4-BE49-F238E27FC236}">
                <a16:creationId xmlns:a16="http://schemas.microsoft.com/office/drawing/2014/main" id="{F1651FE6-BF18-6CF0-C777-64E97659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80" y="5480328"/>
            <a:ext cx="2064174" cy="5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081BF525-0F6F-95FF-3C22-DA01EC68C0B5}"/>
              </a:ext>
            </a:extLst>
          </p:cNvPr>
          <p:cNvSpPr/>
          <p:nvPr/>
        </p:nvSpPr>
        <p:spPr>
          <a:xfrm>
            <a:off x="59267" y="46566"/>
            <a:ext cx="169333" cy="16086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35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560.tgt.Office_48167117_TF89338750_Win32_OJ107391201.potx" id="{1C224FCB-FAC2-4FCD-A27F-E93ABE855DC1}" vid="{2BD8131D-7735-4690-88D8-2BC40D8B41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{7CBC4687-BA8D-455C-9A2D-9C01CBB3F864}tf89338750_win32</Template>
  <TotalTime>2099</TotalTime>
  <Words>298</Words>
  <Application>Microsoft Office PowerPoint</Application>
  <PresentationFormat>Grand écran</PresentationFormat>
  <Paragraphs>126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Univers</vt:lpstr>
      <vt:lpstr>GradientUnivers</vt:lpstr>
      <vt:lpstr>AP3</vt:lpstr>
      <vt:lpstr>Ordre du jour</vt:lpstr>
      <vt:lpstr>Présentation PowerPoint</vt:lpstr>
      <vt:lpstr>Présentation PowerPoint</vt:lpstr>
      <vt:lpstr>Solutions Matérielles</vt:lpstr>
      <vt:lpstr>Présentation PowerPoint</vt:lpstr>
      <vt:lpstr>Présentation PowerPoint</vt:lpstr>
      <vt:lpstr>Etude VPN</vt:lpstr>
      <vt:lpstr>Etude VPN</vt:lpstr>
      <vt:lpstr>Notre choix</vt:lpstr>
      <vt:lpstr>serveurs</vt:lpstr>
      <vt:lpstr>Sécurité</vt:lpstr>
      <vt:lpstr>Présentation PowerPoint</vt:lpstr>
      <vt:lpstr>Présentation PowerPoint</vt:lpstr>
      <vt:lpstr>Présentation PowerPoint</vt:lpstr>
      <vt:lpstr>Cisco packet tracer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Parcus-AP2</dc:title>
  <dc:creator>GOURDIN Thomas</dc:creator>
  <cp:lastModifiedBy>Emilien Raclot</cp:lastModifiedBy>
  <cp:revision>127</cp:revision>
  <dcterms:created xsi:type="dcterms:W3CDTF">2023-03-29T07:00:05Z</dcterms:created>
  <dcterms:modified xsi:type="dcterms:W3CDTF">2023-11-03T09:12:51Z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